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6" r:id="rId3"/>
    <p:sldId id="268" r:id="rId4"/>
    <p:sldId id="269" r:id="rId5"/>
    <p:sldId id="270" r:id="rId6"/>
    <p:sldId id="271" r:id="rId7"/>
    <p:sldId id="272" r:id="rId8"/>
    <p:sldId id="273" r:id="rId9"/>
    <p:sldId id="274" r:id="rId10"/>
    <p:sldId id="262" r:id="rId11"/>
    <p:sldId id="275" r:id="rId12"/>
    <p:sldId id="277" r:id="rId13"/>
    <p:sldId id="278" r:id="rId14"/>
    <p:sldId id="276" r:id="rId15"/>
    <p:sldId id="257" r:id="rId16"/>
    <p:sldId id="279" r:id="rId17"/>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02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21-01-16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1231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21-01-16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48216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21-01-16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65913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21-01-16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76652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871E2394-738B-274A-A7A2-BE03FD07A89D}" type="datetimeFigureOut">
              <a:rPr lang="nl-NL" smtClean="0"/>
              <a:t>21-01-16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443569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71E2394-738B-274A-A7A2-BE03FD07A89D}" type="datetimeFigureOut">
              <a:rPr lang="nl-NL" smtClean="0"/>
              <a:t>21-01-16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97282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71E2394-738B-274A-A7A2-BE03FD07A89D}" type="datetimeFigureOut">
              <a:rPr lang="nl-NL" smtClean="0"/>
              <a:t>21-01-16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290331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871E2394-738B-274A-A7A2-BE03FD07A89D}" type="datetimeFigureOut">
              <a:rPr lang="nl-NL" smtClean="0"/>
              <a:t>21-01-16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37515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71E2394-738B-274A-A7A2-BE03FD07A89D}" type="datetimeFigureOut">
              <a:rPr lang="nl-NL" smtClean="0"/>
              <a:t>21-01-16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26996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871E2394-738B-274A-A7A2-BE03FD07A89D}" type="datetimeFigureOut">
              <a:rPr lang="nl-NL" smtClean="0"/>
              <a:t>21-01-16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135947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871E2394-738B-274A-A7A2-BE03FD07A89D}" type="datetimeFigureOut">
              <a:rPr lang="nl-NL" smtClean="0"/>
              <a:t>21-01-16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7305282-5D94-A149-94AF-3BC6B1D1648A}" type="slidenum">
              <a:rPr lang="nl-NL" smtClean="0"/>
              <a:t>‹nr.›</a:t>
            </a:fld>
            <a:endParaRPr lang="nl-NL"/>
          </a:p>
        </p:txBody>
      </p:sp>
    </p:spTree>
    <p:extLst>
      <p:ext uri="{BB962C8B-B14F-4D97-AF65-F5344CB8AC3E}">
        <p14:creationId xmlns:p14="http://schemas.microsoft.com/office/powerpoint/2010/main" val="7098764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E2394-738B-274A-A7A2-BE03FD07A89D}" type="datetimeFigureOut">
              <a:rPr lang="nl-NL" smtClean="0"/>
              <a:t>21-01-16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05282-5D94-A149-94AF-3BC6B1D1648A}" type="slidenum">
              <a:rPr lang="nl-NL" smtClean="0"/>
              <a:t>‹nr.›</a:t>
            </a:fld>
            <a:endParaRPr lang="nl-NL"/>
          </a:p>
        </p:txBody>
      </p:sp>
    </p:spTree>
    <p:extLst>
      <p:ext uri="{BB962C8B-B14F-4D97-AF65-F5344CB8AC3E}">
        <p14:creationId xmlns:p14="http://schemas.microsoft.com/office/powerpoint/2010/main" val="3010904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erkteater.nl/" TargetMode="External"/><Relationship Id="rId3" Type="http://schemas.openxmlformats.org/officeDocument/2006/relationships/hyperlink" Target="http://www.werkteater.nl/het-werkteater-1970-1985.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nJlEPOzyVC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tatic.digischool.nl/ckv1/toneel/epischtheater1.htm" TargetMode="External"/><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40771"/>
            <a:ext cx="7772400" cy="285968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nl-NL" dirty="0" smtClean="0"/>
              <a:t>Cultuur van het moderne vergelijken met Cultuur van de massa</a:t>
            </a:r>
            <a:endParaRPr lang="nl-NL" dirty="0"/>
          </a:p>
        </p:txBody>
      </p:sp>
      <p:sp>
        <p:nvSpPr>
          <p:cNvPr id="3" name="Subtitel 2"/>
          <p:cNvSpPr>
            <a:spLocks noGrp="1"/>
          </p:cNvSpPr>
          <p:nvPr>
            <p:ph type="subTitle" idx="1"/>
          </p:nvPr>
        </p:nvSpPr>
        <p:spPr>
          <a:xfrm>
            <a:off x="2633989" y="3886200"/>
            <a:ext cx="3598218" cy="946441"/>
          </a:xfrm>
        </p:spPr>
        <p:style>
          <a:lnRef idx="1">
            <a:schemeClr val="accent6"/>
          </a:lnRef>
          <a:fillRef idx="2">
            <a:schemeClr val="accent6"/>
          </a:fillRef>
          <a:effectRef idx="1">
            <a:schemeClr val="accent6"/>
          </a:effectRef>
          <a:fontRef idx="minor">
            <a:schemeClr val="dk1"/>
          </a:fontRef>
        </p:style>
        <p:txBody>
          <a:bodyPr/>
          <a:lstStyle/>
          <a:p>
            <a:r>
              <a:rPr lang="nl-NL" dirty="0" smtClean="0"/>
              <a:t>Theater</a:t>
            </a:r>
            <a:endParaRPr lang="nl-NL" dirty="0"/>
          </a:p>
        </p:txBody>
      </p:sp>
    </p:spTree>
    <p:extLst>
      <p:ext uri="{BB962C8B-B14F-4D97-AF65-F5344CB8AC3E}">
        <p14:creationId xmlns:p14="http://schemas.microsoft.com/office/powerpoint/2010/main" val="5889948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Kenmerken massacultuur</a:t>
            </a:r>
            <a:endParaRPr lang="nl-NL" dirty="0"/>
          </a:p>
        </p:txBody>
      </p:sp>
      <p:sp>
        <p:nvSpPr>
          <p:cNvPr id="3" name="Tijdelijke aanduiding voor inhoud 2"/>
          <p:cNvSpPr>
            <a:spLocks noGrp="1"/>
          </p:cNvSpPr>
          <p:nvPr>
            <p:ph idx="1"/>
          </p:nvPr>
        </p:nvSpPr>
        <p:spPr/>
        <p:txBody>
          <a:bodyPr>
            <a:normAutofit fontScale="85000" lnSpcReduction="20000"/>
          </a:bodyPr>
          <a:lstStyle/>
          <a:p>
            <a:r>
              <a:rPr lang="nl-NL" dirty="0" smtClean="0"/>
              <a:t>Kunst en cultuur voor de massa</a:t>
            </a:r>
          </a:p>
          <a:p>
            <a:r>
              <a:rPr lang="nl-NL" dirty="0" smtClean="0"/>
              <a:t>Vanaf 1960</a:t>
            </a:r>
          </a:p>
          <a:p>
            <a:r>
              <a:rPr lang="nl-NL" dirty="0" smtClean="0"/>
              <a:t>Mensen kunnen meer consumeren, hebben meer geld: meer welvaart ( start in Amerika )</a:t>
            </a:r>
          </a:p>
          <a:p>
            <a:r>
              <a:rPr lang="nl-NL" dirty="0" smtClean="0"/>
              <a:t>Jeugdcultuur: kinderen zetten zich af tegen hun ouders, kinderen krijgen het beter dan hun ouders</a:t>
            </a:r>
          </a:p>
          <a:p>
            <a:r>
              <a:rPr lang="nl-NL" dirty="0" smtClean="0"/>
              <a:t>Tv en internet voor verspreiding van informatie; massa communicatie: internationalisering</a:t>
            </a:r>
          </a:p>
          <a:p>
            <a:r>
              <a:rPr lang="nl-NL" dirty="0" smtClean="0"/>
              <a:t>Kunst: pop- art</a:t>
            </a:r>
          </a:p>
          <a:p>
            <a:r>
              <a:rPr lang="nl-NL" dirty="0" smtClean="0"/>
              <a:t>Kunst: post modernisme ( architectuur, design, schilderkunst ): stijlcitaten</a:t>
            </a:r>
          </a:p>
          <a:p>
            <a:endParaRPr lang="nl-NL" dirty="0"/>
          </a:p>
        </p:txBody>
      </p:sp>
    </p:spTree>
    <p:extLst>
      <p:ext uri="{BB962C8B-B14F-4D97-AF65-F5344CB8AC3E}">
        <p14:creationId xmlns:p14="http://schemas.microsoft.com/office/powerpoint/2010/main" val="18804163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Theater in de Cultuur van de Massa</a:t>
            </a:r>
            <a:endParaRPr lang="nl-NL" dirty="0"/>
          </a:p>
        </p:txBody>
      </p:sp>
      <p:sp>
        <p:nvSpPr>
          <p:cNvPr id="3" name="Tijdelijke aanduiding voor inhoud 2"/>
          <p:cNvSpPr>
            <a:spLocks noGrp="1"/>
          </p:cNvSpPr>
          <p:nvPr>
            <p:ph idx="1"/>
          </p:nvPr>
        </p:nvSpPr>
        <p:spPr/>
        <p:txBody>
          <a:bodyPr/>
          <a:lstStyle/>
          <a:p>
            <a:r>
              <a:rPr lang="nl-NL" dirty="0" smtClean="0"/>
              <a:t>1969: 			Actie tomaat</a:t>
            </a:r>
          </a:p>
          <a:p>
            <a:r>
              <a:rPr lang="nl-NL" dirty="0" smtClean="0"/>
              <a:t>1970:			Vlakke vloer theater</a:t>
            </a:r>
          </a:p>
          <a:p>
            <a:r>
              <a:rPr lang="nl-NL" dirty="0" smtClean="0"/>
              <a:t>Na 1970: 	Locatietheater: toneelgroep het 					werktheater</a:t>
            </a:r>
          </a:p>
          <a:p>
            <a:r>
              <a:rPr lang="nl-NL" dirty="0" smtClean="0"/>
              <a:t>Na 1980:		Multi media theater: combinatie 					van muziek, spel, dans en decor</a:t>
            </a:r>
          </a:p>
          <a:p>
            <a:r>
              <a:rPr lang="nl-NL" dirty="0" smtClean="0"/>
              <a:t>Na 1980: 	Absurdistisch theater: voorbeeld: 					Waardenberg en De Jong.</a:t>
            </a:r>
            <a:endParaRPr lang="nl-NL" dirty="0"/>
          </a:p>
        </p:txBody>
      </p:sp>
    </p:spTree>
    <p:extLst>
      <p:ext uri="{BB962C8B-B14F-4D97-AF65-F5344CB8AC3E}">
        <p14:creationId xmlns:p14="http://schemas.microsoft.com/office/powerpoint/2010/main" val="15064356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457200" y="274638"/>
            <a:ext cx="8229600" cy="6583362"/>
          </a:xfrm>
        </p:spPr>
        <p:txBody>
          <a:bodyPr>
            <a:normAutofit fontScale="40000" lnSpcReduction="20000"/>
          </a:bodyPr>
          <a:lstStyle/>
          <a:p>
            <a:r>
              <a:rPr lang="nl-NL" sz="3700" b="1" dirty="0"/>
              <a:t>Nieuwe schouwburgen</a:t>
            </a:r>
            <a:r>
              <a:rPr lang="nl-NL" sz="3700" dirty="0"/>
              <a:t/>
            </a:r>
            <a:br>
              <a:rPr lang="nl-NL" sz="3700" dirty="0"/>
            </a:br>
            <a:r>
              <a:rPr lang="nl-NL" sz="3700" dirty="0"/>
              <a:t>Aanvankelijk speelt het twintigste-eeuwse theater zich nog af in dit soort statige, negentiende-eeuwse bouwwerken met een strikte scheiding van dure en goedkope rangen. Vanaf het midden van de jaren vijftig verandert dat. Niet alleen worden er dan heel veel schouwburgen bijgebouwd, ze veranderen ook van karakter. Ze krijgen een veel opener en toegankelijker uitstraling. Foyers worden </a:t>
            </a:r>
            <a:r>
              <a:rPr lang="nl-NL" sz="3700" dirty="0" err="1"/>
              <a:t>cafe's</a:t>
            </a:r>
            <a:r>
              <a:rPr lang="nl-NL" sz="3700" dirty="0"/>
              <a:t> die ook buiten de voorstellingsuren om geopend zijn en iedereen komt hier door dezelfde ingang binnen. De jaren zestig zijn de jaren van de culturele centra. Om het theater nog meer te integreren in het stadsleven, worden ze met de bibliotheken, artotheken, buurt- en clubhuizen onder een dak samengebracht. De economische voorspoed die begin jaren negentig inzet, luidt een laatste fase in. Er verrijzen spectaculaire amusementspaleizen die geld, glamour, luxe en succes uitstralen. </a:t>
            </a:r>
            <a:endParaRPr lang="nl-NL" sz="3700" dirty="0" smtClean="0"/>
          </a:p>
          <a:p>
            <a:endParaRPr lang="nl-NL" sz="3700" dirty="0"/>
          </a:p>
          <a:p>
            <a:endParaRPr lang="nl-NL" sz="3700" dirty="0"/>
          </a:p>
          <a:p>
            <a:r>
              <a:rPr lang="nl-NL" sz="3700" b="1" dirty="0"/>
              <a:t>Van schouwburg naar kleine zaal</a:t>
            </a:r>
            <a:r>
              <a:rPr lang="nl-NL" sz="3700" dirty="0"/>
              <a:t/>
            </a:r>
            <a:br>
              <a:rPr lang="nl-NL" sz="3700" dirty="0"/>
            </a:br>
            <a:r>
              <a:rPr lang="nl-NL" sz="3700" dirty="0"/>
              <a:t>Vanaf begin </a:t>
            </a:r>
            <a:r>
              <a:rPr lang="nl-NL" sz="3700" b="1" dirty="0"/>
              <a:t>jaren zestig </a:t>
            </a:r>
            <a:r>
              <a:rPr lang="nl-NL" sz="3700" dirty="0"/>
              <a:t>gaat het rommelen in de Nederlandse gezelschappen. Jonge theatermakers krijgen - voor hun gevoel - nauwelijks kansen. Zij vragen (en krijgen) toestemming om hun eigen voorstellingen te gaan maken op de zolders van de schouwburgen en in de repetitielokalen. Al snel wordt dat noodgedwongen optreden in die kleine ruimtes een overtuiging. </a:t>
            </a:r>
            <a:endParaRPr lang="nl-NL" sz="3700" dirty="0" smtClean="0"/>
          </a:p>
          <a:p>
            <a:r>
              <a:rPr lang="nl-NL" sz="3700" dirty="0" smtClean="0"/>
              <a:t>Er </a:t>
            </a:r>
            <a:r>
              <a:rPr lang="nl-NL" sz="3700" dirty="0"/>
              <a:t>ontstaat een heel circuit van kleine, flexibele zalen waarin volop wordt geëxperimenteerd: toneelspelers gaan musiceren, dans wordt beweging, enorme objecten gaan een hoofdrol spelen. Ook mime en poppentheater krijgen nu erkenning als volwaardige theatervormen. Het nog resterende publiek raakt echter het spoor bijster en haakt meer en meer af.</a:t>
            </a:r>
          </a:p>
          <a:p>
            <a:endParaRPr lang="nl-NL" sz="3700" dirty="0" smtClean="0"/>
          </a:p>
          <a:p>
            <a:r>
              <a:rPr lang="nl-NL" sz="3700" dirty="0"/>
              <a:t>Als de regisseur Kees van </a:t>
            </a:r>
            <a:r>
              <a:rPr lang="nl-NL" sz="3700" dirty="0" err="1"/>
              <a:t>Iersel</a:t>
            </a:r>
            <a:r>
              <a:rPr lang="nl-NL" sz="3700" dirty="0"/>
              <a:t> (1912-1998) het aanbod krijgt om artistiek leider van toneelgroep Studio te worden, zegt hij ja, maar hij stelt als voorwaarde dat hij de beschikking moet krijgen over een eigen theaterzaal. Die zaal komt er, naar een ontwerp van Wim </a:t>
            </a:r>
            <a:r>
              <a:rPr lang="nl-NL" sz="3700" dirty="0" err="1"/>
              <a:t>Vesseur</a:t>
            </a:r>
            <a:r>
              <a:rPr lang="nl-NL" sz="3700" dirty="0"/>
              <a:t> (1919-1977). De Brakke Grond - een voormalig veilinggebouw in de Amsterdamse Nes - wordt omgebouwd tot een theater met een mobiel podium waar het publiek aan drie kanten omheen zit. Bij de opening, in 1962, adverteert Studio met de leuze "zonder gordijn, zonder afstand tussen u en de spelers". De Brakke Grond is de eerste flexibele kleine theaterzaal in Nederland. Studio het eerste gezelschap dat met overtuiging kiest voor het experiment.</a:t>
            </a:r>
          </a:p>
          <a:p>
            <a:r>
              <a:rPr lang="nl-NL" sz="3700" dirty="0"/>
              <a:t>Interieurontwerp voor De Brakke Grond, Wim </a:t>
            </a:r>
            <a:r>
              <a:rPr lang="nl-NL" sz="3700" dirty="0" err="1"/>
              <a:t>Vesseur</a:t>
            </a:r>
            <a:r>
              <a:rPr lang="nl-NL" sz="3700" dirty="0"/>
              <a:t>, 1962</a:t>
            </a:r>
          </a:p>
          <a:p>
            <a:endParaRPr lang="nl-NL" dirty="0"/>
          </a:p>
        </p:txBody>
      </p:sp>
    </p:spTree>
    <p:extLst>
      <p:ext uri="{BB962C8B-B14F-4D97-AF65-F5344CB8AC3E}">
        <p14:creationId xmlns:p14="http://schemas.microsoft.com/office/powerpoint/2010/main" val="27213855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t>Interieurontwerp voor de Brakke Grond, Amsterdam , 1962</a:t>
            </a:r>
            <a:endParaRPr lang="nl-NL" sz="2800" dirty="0"/>
          </a:p>
        </p:txBody>
      </p:sp>
      <p:pic>
        <p:nvPicPr>
          <p:cNvPr id="4" name="Tijdelijke aanduiding voor inhoud 3" descr="http://www.tin.nl/speelruimte/images/webpres/zaal3_brakkegrond.jpg"/>
          <p:cNvPicPr>
            <a:picLocks noGrp="1"/>
          </p:cNvPicPr>
          <p:nvPr>
            <p:ph idx="1"/>
          </p:nvPr>
        </p:nvPicPr>
        <p:blipFill>
          <a:blip r:embed="rId2">
            <a:extLst>
              <a:ext uri="{28A0092B-C50C-407E-A947-70E740481C1C}">
                <a14:useLocalDpi xmlns:a14="http://schemas.microsoft.com/office/drawing/2010/main" val="0"/>
              </a:ext>
            </a:extLst>
          </a:blip>
          <a:srcRect l="-14777" r="-14777"/>
          <a:stretch>
            <a:fillRect/>
          </a:stretch>
        </p:blipFill>
        <p:spPr bwMode="auto">
          <a:xfrm>
            <a:off x="-753632" y="2161393"/>
            <a:ext cx="8229600" cy="4525963"/>
          </a:xfrm>
          <a:prstGeom prst="rect">
            <a:avLst/>
          </a:prstGeom>
          <a:noFill/>
          <a:ln>
            <a:noFill/>
          </a:ln>
        </p:spPr>
      </p:pic>
      <p:pic>
        <p:nvPicPr>
          <p:cNvPr id="5" name="Afbeelding 4" descr="http://www.livius.org/a/netherlands/amsterdam-brakke_grond/brakke_grond_1.JPG"/>
          <p:cNvPicPr/>
          <p:nvPr/>
        </p:nvPicPr>
        <p:blipFill>
          <a:blip r:embed="rId3">
            <a:extLst>
              <a:ext uri="{28A0092B-C50C-407E-A947-70E740481C1C}">
                <a14:useLocalDpi xmlns:a14="http://schemas.microsoft.com/office/drawing/2010/main" val="0"/>
              </a:ext>
            </a:extLst>
          </a:blip>
          <a:srcRect/>
          <a:stretch>
            <a:fillRect/>
          </a:stretch>
        </p:blipFill>
        <p:spPr bwMode="auto">
          <a:xfrm>
            <a:off x="5932782" y="1417638"/>
            <a:ext cx="3035346" cy="1944132"/>
          </a:xfrm>
          <a:prstGeom prst="rect">
            <a:avLst/>
          </a:prstGeom>
          <a:noFill/>
          <a:ln>
            <a:noFill/>
          </a:ln>
        </p:spPr>
      </p:pic>
    </p:spTree>
    <p:extLst>
      <p:ext uri="{BB962C8B-B14F-4D97-AF65-F5344CB8AC3E}">
        <p14:creationId xmlns:p14="http://schemas.microsoft.com/office/powerpoint/2010/main" val="41916035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werktheater</a:t>
            </a:r>
            <a:endParaRPr lang="nl-NL" dirty="0"/>
          </a:p>
        </p:txBody>
      </p:sp>
      <p:sp>
        <p:nvSpPr>
          <p:cNvPr id="3" name="Tijdelijke aanduiding voor inhoud 2"/>
          <p:cNvSpPr>
            <a:spLocks noGrp="1"/>
          </p:cNvSpPr>
          <p:nvPr>
            <p:ph idx="1"/>
          </p:nvPr>
        </p:nvSpPr>
        <p:spPr/>
        <p:txBody>
          <a:bodyPr/>
          <a:lstStyle/>
          <a:p>
            <a:r>
              <a:rPr lang="nl-NL" dirty="0">
                <a:hlinkClick r:id="rId2"/>
              </a:rPr>
              <a:t>http://www.werkteater.nl</a:t>
            </a:r>
            <a:r>
              <a:rPr lang="nl-NL" dirty="0" smtClean="0">
                <a:hlinkClick r:id="rId2"/>
              </a:rPr>
              <a:t>/</a:t>
            </a:r>
            <a:endParaRPr lang="nl-NL" dirty="0" smtClean="0"/>
          </a:p>
          <a:p>
            <a:endParaRPr lang="nl-NL" dirty="0" smtClean="0"/>
          </a:p>
          <a:p>
            <a:endParaRPr lang="nl-NL" dirty="0"/>
          </a:p>
          <a:p>
            <a:r>
              <a:rPr lang="nl-NL" dirty="0" smtClean="0"/>
              <a:t>Documentaire</a:t>
            </a:r>
          </a:p>
          <a:p>
            <a:r>
              <a:rPr lang="nl-NL" dirty="0">
                <a:hlinkClick r:id="rId3"/>
              </a:rPr>
              <a:t>http://www.werkteater.nl</a:t>
            </a:r>
            <a:r>
              <a:rPr lang="nl-NL">
                <a:hlinkClick r:id="rId3"/>
              </a:rPr>
              <a:t>/het-werkteater-1970-1985.</a:t>
            </a:r>
            <a:r>
              <a:rPr lang="nl-NL" smtClean="0">
                <a:hlinkClick r:id="rId3"/>
              </a:rPr>
              <a:t>html</a:t>
            </a:r>
            <a:endParaRPr lang="nl-NL" smtClean="0"/>
          </a:p>
          <a:p>
            <a:endParaRPr lang="nl-NL" dirty="0"/>
          </a:p>
        </p:txBody>
      </p:sp>
    </p:spTree>
    <p:extLst>
      <p:ext uri="{BB962C8B-B14F-4D97-AF65-F5344CB8AC3E}">
        <p14:creationId xmlns:p14="http://schemas.microsoft.com/office/powerpoint/2010/main" val="12279166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Absurdistisch theater</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a:hlinkClick r:id="rId2"/>
              </a:rPr>
              <a:t>https://www.youtube.com/watch?v=</a:t>
            </a:r>
            <a:r>
              <a:rPr lang="nl-NL" dirty="0" smtClean="0">
                <a:hlinkClick r:id="rId2"/>
              </a:rPr>
              <a:t>nJlEPOzyVCY</a:t>
            </a:r>
            <a:endParaRPr lang="nl-NL" dirty="0" smtClean="0"/>
          </a:p>
          <a:p>
            <a:r>
              <a:rPr lang="nl-NL" b="1" dirty="0"/>
              <a:t>Waardenberg en De Jong De Gekkengalerij</a:t>
            </a:r>
          </a:p>
          <a:p>
            <a:endParaRPr lang="nl-NL" dirty="0"/>
          </a:p>
          <a:p>
            <a:r>
              <a:rPr lang="nl-NL" dirty="0" smtClean="0"/>
              <a:t>Opdracht:</a:t>
            </a:r>
          </a:p>
          <a:p>
            <a:r>
              <a:rPr lang="nl-NL" dirty="0" smtClean="0"/>
              <a:t>Beschrijf de speelstijl van een van de de acteurs.</a:t>
            </a:r>
          </a:p>
          <a:p>
            <a:r>
              <a:rPr lang="nl-NL" dirty="0" smtClean="0"/>
              <a:t>Let op lichaamshouding, gebaar, mimiek en stem.</a:t>
            </a:r>
          </a:p>
          <a:p>
            <a:r>
              <a:rPr lang="nl-NL" dirty="0" smtClean="0"/>
              <a:t>Wat maakt dat dit theater past in de </a:t>
            </a:r>
            <a:r>
              <a:rPr lang="nl-NL" b="1" dirty="0" smtClean="0"/>
              <a:t>massa- cultuur ?</a:t>
            </a:r>
          </a:p>
          <a:p>
            <a:endParaRPr lang="nl-NL" dirty="0"/>
          </a:p>
        </p:txBody>
      </p:sp>
    </p:spTree>
    <p:extLst>
      <p:ext uri="{BB962C8B-B14F-4D97-AF65-F5344CB8AC3E}">
        <p14:creationId xmlns:p14="http://schemas.microsoft.com/office/powerpoint/2010/main" val="8377350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5292"/>
          </a:xfrm>
        </p:spPr>
        <p:txBody>
          <a:bodyPr>
            <a:normAutofit/>
          </a:bodyPr>
          <a:lstStyle/>
          <a:p>
            <a:pPr algn="l"/>
            <a:r>
              <a:rPr lang="nl-NL" sz="2000" b="1" dirty="0" smtClean="0"/>
              <a:t>Actueel Nederlands Theater</a:t>
            </a:r>
            <a:endParaRPr lang="nl-NL" sz="2000" b="1" dirty="0"/>
          </a:p>
        </p:txBody>
      </p:sp>
      <p:pic>
        <p:nvPicPr>
          <p:cNvPr id="4" name="Tijdelijke aanduiding voor inhoud 3" descr="http://www.tin.nl/speelruimte/images/webpres/zaalb_scenefoto_groot.jpg"/>
          <p:cNvPicPr>
            <a:picLocks noGrp="1"/>
          </p:cNvPicPr>
          <p:nvPr>
            <p:ph idx="1"/>
          </p:nvPr>
        </p:nvPicPr>
        <p:blipFill>
          <a:blip r:embed="rId2">
            <a:extLst>
              <a:ext uri="{28A0092B-C50C-407E-A947-70E740481C1C}">
                <a14:useLocalDpi xmlns:a14="http://schemas.microsoft.com/office/drawing/2010/main" val="0"/>
              </a:ext>
            </a:extLst>
          </a:blip>
          <a:srcRect l="-11311" r="-11311"/>
          <a:stretch>
            <a:fillRect/>
          </a:stretch>
        </p:blipFill>
        <p:spPr bwMode="auto">
          <a:xfrm>
            <a:off x="4821141" y="2692640"/>
            <a:ext cx="4750007" cy="2326607"/>
          </a:xfrm>
          <a:prstGeom prst="rect">
            <a:avLst/>
          </a:prstGeom>
          <a:noFill/>
          <a:ln>
            <a:noFill/>
          </a:ln>
        </p:spPr>
      </p:pic>
      <p:sp>
        <p:nvSpPr>
          <p:cNvPr id="5" name="Tekstvak 4"/>
          <p:cNvSpPr txBox="1"/>
          <p:nvPr/>
        </p:nvSpPr>
        <p:spPr>
          <a:xfrm>
            <a:off x="457200" y="975935"/>
            <a:ext cx="7821051" cy="1477328"/>
          </a:xfrm>
          <a:prstGeom prst="rect">
            <a:avLst/>
          </a:prstGeom>
          <a:noFill/>
        </p:spPr>
        <p:txBody>
          <a:bodyPr wrap="square" rtlCol="0">
            <a:spAutoFit/>
          </a:bodyPr>
          <a:lstStyle/>
          <a:p>
            <a:endParaRPr lang="nl-NL" dirty="0"/>
          </a:p>
          <a:p>
            <a:r>
              <a:rPr lang="nl-NL" dirty="0"/>
              <a:t>Er zijn vandaag de dag zo'n 800 gezelschappen en makers in Nederland, die allen op hun eigen wijze theater produceren. Deze </a:t>
            </a:r>
            <a:r>
              <a:rPr lang="nl-NL" dirty="0" err="1"/>
              <a:t>produkties</a:t>
            </a:r>
            <a:r>
              <a:rPr lang="nl-NL" dirty="0"/>
              <a:t> worden op veel verschillende locaties aangeboden. Dat maakt het voor de toeschouwer niet eenvoudig een keuze te maken voor een avondje uit. </a:t>
            </a:r>
          </a:p>
        </p:txBody>
      </p:sp>
      <p:sp>
        <p:nvSpPr>
          <p:cNvPr id="6" name="Tekstvak 5"/>
          <p:cNvSpPr txBox="1"/>
          <p:nvPr/>
        </p:nvSpPr>
        <p:spPr>
          <a:xfrm>
            <a:off x="457200" y="2575057"/>
            <a:ext cx="5022440" cy="3693319"/>
          </a:xfrm>
          <a:prstGeom prst="rect">
            <a:avLst/>
          </a:prstGeom>
          <a:noFill/>
        </p:spPr>
        <p:txBody>
          <a:bodyPr wrap="square" rtlCol="0">
            <a:spAutoFit/>
          </a:bodyPr>
          <a:lstStyle/>
          <a:p>
            <a:r>
              <a:rPr lang="nl-NL" dirty="0"/>
              <a:t> Voorstelling: True Love</a:t>
            </a:r>
          </a:p>
          <a:p>
            <a:r>
              <a:rPr lang="nl-NL" dirty="0"/>
              <a:t>Groep: </a:t>
            </a:r>
            <a:r>
              <a:rPr lang="nl-NL" dirty="0" err="1"/>
              <a:t>ToneelGroep</a:t>
            </a:r>
            <a:r>
              <a:rPr lang="nl-NL" dirty="0"/>
              <a:t> Amsterdam, 2001</a:t>
            </a:r>
          </a:p>
          <a:p>
            <a:endParaRPr lang="nl-NL" dirty="0"/>
          </a:p>
          <a:p>
            <a:r>
              <a:rPr lang="nl-NL" dirty="0"/>
              <a:t>Scene foto True Love</a:t>
            </a:r>
          </a:p>
          <a:p>
            <a:r>
              <a:rPr lang="nl-NL" dirty="0"/>
              <a:t>Regisseur Ivo van Hove van Toneelgroep Amsterdam zoekt in enscenering en locatie vaak de grens van het theater. True Love was zo'n voorstelling, gespeeld in het Zuiveringsgebouw op het terrein van de Westergasfabriek in Amsterdam. Acteurs en publiek zaten boven op elkaar in steeds wisselende posities. De zitelementen (houten kubussen) werden in steeds weer andere formaties en functies gebruikt</a:t>
            </a:r>
            <a:r>
              <a:rPr lang="nl-NL" dirty="0" smtClean="0"/>
              <a:t>.</a:t>
            </a:r>
            <a:endParaRPr lang="nl-NL" dirty="0"/>
          </a:p>
        </p:txBody>
      </p:sp>
    </p:spTree>
    <p:extLst>
      <p:ext uri="{BB962C8B-B14F-4D97-AF65-F5344CB8AC3E}">
        <p14:creationId xmlns:p14="http://schemas.microsoft.com/office/powerpoint/2010/main" val="12537666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Cultuur van het moderne: 1900-1950</a:t>
            </a:r>
            <a:br>
              <a:rPr lang="nl-NL" dirty="0"/>
            </a:br>
            <a:endParaRPr lang="nl-NL" dirty="0"/>
          </a:p>
        </p:txBody>
      </p:sp>
      <p:sp>
        <p:nvSpPr>
          <p:cNvPr id="3" name="Tijdelijke aanduiding voor inhoud 2"/>
          <p:cNvSpPr>
            <a:spLocks noGrp="1"/>
          </p:cNvSpPr>
          <p:nvPr>
            <p:ph idx="1"/>
          </p:nvPr>
        </p:nvSpPr>
        <p:spPr/>
        <p:txBody>
          <a:bodyPr/>
          <a:lstStyle/>
          <a:p>
            <a:r>
              <a:rPr lang="nl-NL" b="1" dirty="0" smtClean="0"/>
              <a:t>Van naturalisme naar abstractie</a:t>
            </a:r>
          </a:p>
          <a:p>
            <a:endParaRPr lang="nl-NL" dirty="0" smtClean="0"/>
          </a:p>
          <a:p>
            <a:r>
              <a:rPr lang="nl-NL" dirty="0" smtClean="0"/>
              <a:t>Naturalistisch theater</a:t>
            </a:r>
          </a:p>
          <a:p>
            <a:r>
              <a:rPr lang="nl-NL" dirty="0" err="1" smtClean="0"/>
              <a:t>Stanislavsky</a:t>
            </a:r>
            <a:r>
              <a:rPr lang="nl-NL" dirty="0" smtClean="0"/>
              <a:t>: </a:t>
            </a:r>
            <a:r>
              <a:rPr lang="nl-NL" dirty="0" err="1" smtClean="0"/>
              <a:t>method</a:t>
            </a:r>
            <a:r>
              <a:rPr lang="nl-NL" dirty="0" smtClean="0"/>
              <a:t> </a:t>
            </a:r>
            <a:r>
              <a:rPr lang="nl-NL" dirty="0" err="1" smtClean="0"/>
              <a:t>acting</a:t>
            </a:r>
            <a:endParaRPr lang="nl-NL" dirty="0" smtClean="0"/>
          </a:p>
          <a:p>
            <a:r>
              <a:rPr lang="nl-NL" dirty="0" smtClean="0"/>
              <a:t>Gordon </a:t>
            </a:r>
            <a:r>
              <a:rPr lang="nl-NL" dirty="0" err="1" smtClean="0"/>
              <a:t>Graig</a:t>
            </a:r>
            <a:r>
              <a:rPr lang="nl-NL" dirty="0" smtClean="0"/>
              <a:t>: decorontwerper</a:t>
            </a:r>
          </a:p>
          <a:p>
            <a:r>
              <a:rPr lang="nl-NL" dirty="0" err="1" smtClean="0"/>
              <a:t>Meijerhold</a:t>
            </a:r>
            <a:r>
              <a:rPr lang="nl-NL" dirty="0" smtClean="0"/>
              <a:t>: experimenteel, </a:t>
            </a:r>
            <a:r>
              <a:rPr lang="nl-NL" dirty="0" err="1" smtClean="0"/>
              <a:t>avant</a:t>
            </a:r>
            <a:r>
              <a:rPr lang="nl-NL" dirty="0" smtClean="0"/>
              <a:t> garde</a:t>
            </a:r>
          </a:p>
          <a:p>
            <a:r>
              <a:rPr lang="nl-NL" dirty="0" err="1" smtClean="0"/>
              <a:t>Bertold</a:t>
            </a:r>
            <a:r>
              <a:rPr lang="nl-NL" dirty="0" smtClean="0"/>
              <a:t> Brecht: episch theater</a:t>
            </a:r>
          </a:p>
        </p:txBody>
      </p:sp>
    </p:spTree>
    <p:extLst>
      <p:ext uri="{BB962C8B-B14F-4D97-AF65-F5344CB8AC3E}">
        <p14:creationId xmlns:p14="http://schemas.microsoft.com/office/powerpoint/2010/main" val="22154914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Naturalistisch theater: begin 1900</a:t>
            </a:r>
            <a:endParaRPr lang="nl-NL" dirty="0"/>
          </a:p>
        </p:txBody>
      </p:sp>
      <p:sp>
        <p:nvSpPr>
          <p:cNvPr id="3" name="Tijdelijke aanduiding voor inhoud 2"/>
          <p:cNvSpPr>
            <a:spLocks noGrp="1"/>
          </p:cNvSpPr>
          <p:nvPr>
            <p:ph idx="1"/>
          </p:nvPr>
        </p:nvSpPr>
        <p:spPr/>
        <p:txBody>
          <a:bodyPr>
            <a:normAutofit/>
          </a:bodyPr>
          <a:lstStyle/>
          <a:p>
            <a:r>
              <a:rPr lang="nl-NL" sz="2200" dirty="0" smtClean="0"/>
              <a:t>Hoog werkelijkheidsgehalte: je stapt in het leven van…., net echt.</a:t>
            </a:r>
          </a:p>
          <a:p>
            <a:r>
              <a:rPr lang="nl-NL" sz="2200" dirty="0" smtClean="0"/>
              <a:t>Thematiek komt uit het dagelijkse leven</a:t>
            </a:r>
          </a:p>
          <a:p>
            <a:r>
              <a:rPr lang="nl-NL" sz="2200" dirty="0" smtClean="0"/>
              <a:t>De werkelijkheid zo precies mogelijk weergeven</a:t>
            </a:r>
          </a:p>
          <a:p>
            <a:r>
              <a:rPr lang="nl-NL" sz="2200" dirty="0" smtClean="0"/>
              <a:t>Realistische dialogen op gesprekstoon</a:t>
            </a:r>
          </a:p>
          <a:p>
            <a:r>
              <a:rPr lang="nl-NL" sz="2200" dirty="0" smtClean="0"/>
              <a:t>Decor is nauwkeurige weergave van de plaats en de tijd waarin het stuk zich afspeelt</a:t>
            </a:r>
          </a:p>
          <a:p>
            <a:r>
              <a:rPr lang="nl-NL" sz="2200" dirty="0" smtClean="0"/>
              <a:t>Decor is geen achtergrond, maar de omgeving waarin gespeeld wordt</a:t>
            </a:r>
            <a:endParaRPr lang="nl-NL" sz="2200" dirty="0"/>
          </a:p>
          <a:p>
            <a:endParaRPr lang="nl-NL" dirty="0" smtClean="0"/>
          </a:p>
          <a:p>
            <a:endParaRPr lang="nl-NL" dirty="0"/>
          </a:p>
        </p:txBody>
      </p:sp>
      <p:pic>
        <p:nvPicPr>
          <p:cNvPr id="4" name="Afbeelding 3" descr="http://www.dbnl.org/tekst/rome002ophe01_01/rome002ophe01ill45.gif"/>
          <p:cNvPicPr/>
          <p:nvPr/>
        </p:nvPicPr>
        <p:blipFill>
          <a:blip r:embed="rId2">
            <a:extLst>
              <a:ext uri="{28A0092B-C50C-407E-A947-70E740481C1C}">
                <a14:useLocalDpi xmlns:a14="http://schemas.microsoft.com/office/drawing/2010/main" val="0"/>
              </a:ext>
            </a:extLst>
          </a:blip>
          <a:srcRect/>
          <a:stretch>
            <a:fillRect/>
          </a:stretch>
        </p:blipFill>
        <p:spPr bwMode="auto">
          <a:xfrm>
            <a:off x="5950799" y="4668838"/>
            <a:ext cx="2736001" cy="2050710"/>
          </a:xfrm>
          <a:prstGeom prst="rect">
            <a:avLst/>
          </a:prstGeom>
          <a:noFill/>
          <a:ln>
            <a:noFill/>
          </a:ln>
          <a:extLst>
            <a:ext uri="{FAA26D3D-D897-4be2-8F04-BA451C77F1D7}">
              <ma14:placeholderFlag xmlns:ma14="http://schemas.microsoft.com/office/mac/drawingml/2011/main"/>
            </a:ext>
          </a:extLst>
        </p:spPr>
      </p:pic>
      <p:pic>
        <p:nvPicPr>
          <p:cNvPr id="5" name="Afbeelding 4" descr="http://www.jenneken.nl/bekijk/pics1900/1900-toneel5.jpg"/>
          <p:cNvPicPr/>
          <p:nvPr/>
        </p:nvPicPr>
        <p:blipFill>
          <a:blip r:embed="rId3">
            <a:extLst>
              <a:ext uri="{28A0092B-C50C-407E-A947-70E740481C1C}">
                <a14:useLocalDpi xmlns:a14="http://schemas.microsoft.com/office/drawing/2010/main" val="0"/>
              </a:ext>
            </a:extLst>
          </a:blip>
          <a:srcRect/>
          <a:stretch>
            <a:fillRect/>
          </a:stretch>
        </p:blipFill>
        <p:spPr bwMode="auto">
          <a:xfrm>
            <a:off x="2968016" y="4668838"/>
            <a:ext cx="2689834" cy="2050710"/>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36897906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err="1" smtClean="0"/>
              <a:t>Stanislavsky</a:t>
            </a:r>
            <a:r>
              <a:rPr lang="nl-NL" dirty="0" smtClean="0"/>
              <a:t>: pag. 68</a:t>
            </a:r>
            <a:endParaRPr lang="nl-NL" dirty="0"/>
          </a:p>
        </p:txBody>
      </p:sp>
      <p:sp>
        <p:nvSpPr>
          <p:cNvPr id="3" name="Tijdelijke aanduiding voor inhoud 2"/>
          <p:cNvSpPr>
            <a:spLocks noGrp="1"/>
          </p:cNvSpPr>
          <p:nvPr>
            <p:ph idx="1"/>
          </p:nvPr>
        </p:nvSpPr>
        <p:spPr/>
        <p:txBody>
          <a:bodyPr>
            <a:normAutofit/>
          </a:bodyPr>
          <a:lstStyle/>
          <a:p>
            <a:r>
              <a:rPr lang="nl-NL" sz="2000" dirty="0" smtClean="0"/>
              <a:t>Theater regisseur</a:t>
            </a:r>
          </a:p>
          <a:p>
            <a:r>
              <a:rPr lang="nl-NL" sz="2000" b="1" dirty="0" smtClean="0"/>
              <a:t>Kenmerken:</a:t>
            </a:r>
          </a:p>
          <a:p>
            <a:pPr marL="0" indent="0">
              <a:buNone/>
            </a:pPr>
            <a:r>
              <a:rPr lang="nl-NL" sz="2000" dirty="0" smtClean="0"/>
              <a:t>Realistisch spel: Method </a:t>
            </a:r>
            <a:r>
              <a:rPr lang="nl-NL" sz="2000" dirty="0" err="1" smtClean="0"/>
              <a:t>acting</a:t>
            </a:r>
            <a:endParaRPr lang="nl-NL" sz="2000" dirty="0" smtClean="0"/>
          </a:p>
          <a:p>
            <a:pPr marL="0" indent="0">
              <a:buNone/>
            </a:pPr>
            <a:r>
              <a:rPr lang="nl-NL" sz="2000" dirty="0" smtClean="0"/>
              <a:t>Toneelstukken hebben grote psychologische waarde</a:t>
            </a:r>
          </a:p>
          <a:p>
            <a:pPr marL="0" indent="0">
              <a:buNone/>
            </a:pPr>
            <a:r>
              <a:rPr lang="nl-NL" sz="2000" dirty="0" smtClean="0"/>
              <a:t>Authentieke decors en kostuums</a:t>
            </a:r>
          </a:p>
          <a:p>
            <a:pPr marL="0" indent="0">
              <a:buNone/>
            </a:pPr>
            <a:r>
              <a:rPr lang="nl-NL" sz="2000" dirty="0" smtClean="0"/>
              <a:t>Acteur: expressie van het innerlijk</a:t>
            </a:r>
          </a:p>
          <a:p>
            <a:pPr marL="0" indent="0">
              <a:buNone/>
            </a:pPr>
            <a:r>
              <a:rPr lang="nl-NL" sz="2000" dirty="0" smtClean="0"/>
              <a:t> ( inleven in gevoelens en emoties ): </a:t>
            </a:r>
          </a:p>
          <a:p>
            <a:pPr marL="0" indent="0">
              <a:buNone/>
            </a:pPr>
            <a:r>
              <a:rPr lang="nl-NL" sz="2000" dirty="0" smtClean="0"/>
              <a:t>opbouwen van een emotioneel geheugen</a:t>
            </a:r>
          </a:p>
          <a:p>
            <a:pPr marL="0" indent="0">
              <a:buNone/>
            </a:pPr>
            <a:r>
              <a:rPr lang="nl-NL" sz="2000" dirty="0" smtClean="0"/>
              <a:t>Acteur wordt getraind in hoe hij zich optimaal</a:t>
            </a:r>
          </a:p>
          <a:p>
            <a:pPr marL="0" indent="0">
              <a:buNone/>
            </a:pPr>
            <a:r>
              <a:rPr lang="nl-NL" sz="2000" dirty="0" smtClean="0"/>
              <a:t> kan inleven in zijn rol: mimiek en begrip,</a:t>
            </a:r>
          </a:p>
          <a:p>
            <a:pPr marL="0" indent="0">
              <a:buNone/>
            </a:pPr>
            <a:r>
              <a:rPr lang="nl-NL" sz="2000" dirty="0" smtClean="0"/>
              <a:t> wil en gevoel: ontspanning van de spieren, </a:t>
            </a:r>
          </a:p>
          <a:p>
            <a:pPr marL="0" indent="0">
              <a:buNone/>
            </a:pPr>
            <a:r>
              <a:rPr lang="nl-NL" sz="2000" dirty="0" smtClean="0"/>
              <a:t>concentratie en state of mind</a:t>
            </a:r>
            <a:endParaRPr lang="nl-NL" sz="2000" dirty="0"/>
          </a:p>
        </p:txBody>
      </p:sp>
      <p:pic>
        <p:nvPicPr>
          <p:cNvPr id="4" name="Afbeelding 3" descr="http://www.townsvilleclassicfilms.com.au/uploads/1/3/3/1/13316811/9193136_orig.jpg?292"/>
          <p:cNvPicPr/>
          <p:nvPr/>
        </p:nvPicPr>
        <p:blipFill>
          <a:blip r:embed="rId2">
            <a:extLst>
              <a:ext uri="{28A0092B-C50C-407E-A947-70E740481C1C}">
                <a14:useLocalDpi xmlns:a14="http://schemas.microsoft.com/office/drawing/2010/main" val="0"/>
              </a:ext>
            </a:extLst>
          </a:blip>
          <a:srcRect/>
          <a:stretch>
            <a:fillRect/>
          </a:stretch>
        </p:blipFill>
        <p:spPr bwMode="auto">
          <a:xfrm>
            <a:off x="6212017" y="4696298"/>
            <a:ext cx="2721564" cy="1785051"/>
          </a:xfrm>
          <a:prstGeom prst="rect">
            <a:avLst/>
          </a:prstGeom>
          <a:noFill/>
          <a:ln>
            <a:noFill/>
          </a:ln>
        </p:spPr>
      </p:pic>
      <p:pic>
        <p:nvPicPr>
          <p:cNvPr id="5" name="Afbeelding 4"/>
          <p:cNvPicPr>
            <a:picLocks noChangeAspect="1"/>
          </p:cNvPicPr>
          <p:nvPr/>
        </p:nvPicPr>
        <p:blipFill>
          <a:blip r:embed="rId3"/>
          <a:stretch>
            <a:fillRect/>
          </a:stretch>
        </p:blipFill>
        <p:spPr>
          <a:xfrm>
            <a:off x="6507384" y="531657"/>
            <a:ext cx="2426197" cy="3826220"/>
          </a:xfrm>
          <a:prstGeom prst="rect">
            <a:avLst/>
          </a:prstGeom>
        </p:spPr>
      </p:pic>
    </p:spTree>
    <p:extLst>
      <p:ext uri="{BB962C8B-B14F-4D97-AF65-F5344CB8AC3E}">
        <p14:creationId xmlns:p14="http://schemas.microsoft.com/office/powerpoint/2010/main" val="9613862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000" b="1" dirty="0" smtClean="0"/>
              <a:t>Acteur, toneelontwerper: Gordon </a:t>
            </a:r>
            <a:r>
              <a:rPr lang="nl-NL" sz="2000" b="1" dirty="0" err="1" smtClean="0"/>
              <a:t>Graig</a:t>
            </a:r>
            <a:r>
              <a:rPr lang="nl-NL" sz="2000" b="1" dirty="0" smtClean="0"/>
              <a:t/>
            </a:r>
            <a:br>
              <a:rPr lang="nl-NL" sz="2000" b="1" dirty="0" smtClean="0"/>
            </a:br>
            <a:r>
              <a:rPr lang="nl-NL" sz="2000" b="1" dirty="0" smtClean="0"/>
              <a:t>Engeland : 1872- 1966 </a:t>
            </a:r>
            <a:endParaRPr lang="nl-NL" sz="2000" b="1" dirty="0"/>
          </a:p>
        </p:txBody>
      </p:sp>
      <p:sp>
        <p:nvSpPr>
          <p:cNvPr id="3" name="Tijdelijke aanduiding voor inhoud 2"/>
          <p:cNvSpPr>
            <a:spLocks noGrp="1"/>
          </p:cNvSpPr>
          <p:nvPr>
            <p:ph idx="1"/>
          </p:nvPr>
        </p:nvSpPr>
        <p:spPr>
          <a:xfrm>
            <a:off x="457200" y="1600200"/>
            <a:ext cx="8229600" cy="5089811"/>
          </a:xfrm>
        </p:spPr>
        <p:txBody>
          <a:bodyPr>
            <a:normAutofit fontScale="62500" lnSpcReduction="20000"/>
          </a:bodyPr>
          <a:lstStyle/>
          <a:p>
            <a:r>
              <a:rPr lang="nl-NL" dirty="0" smtClean="0"/>
              <a:t>Kenmerken decor</a:t>
            </a:r>
          </a:p>
          <a:p>
            <a:pPr marL="0" indent="0">
              <a:buNone/>
            </a:pPr>
            <a:endParaRPr lang="nl-NL" dirty="0"/>
          </a:p>
          <a:p>
            <a:r>
              <a:rPr lang="nl-NL" dirty="0" smtClean="0"/>
              <a:t>Niet realistisch/ naturalistisch </a:t>
            </a:r>
          </a:p>
          <a:p>
            <a:r>
              <a:rPr lang="nl-NL" dirty="0" smtClean="0"/>
              <a:t>Groot</a:t>
            </a:r>
          </a:p>
          <a:p>
            <a:r>
              <a:rPr lang="nl-NL" dirty="0" smtClean="0"/>
              <a:t>Symbolisch</a:t>
            </a:r>
          </a:p>
          <a:p>
            <a:r>
              <a:rPr lang="nl-NL" dirty="0" smtClean="0"/>
              <a:t>Geabstraheerd, eenvoud</a:t>
            </a:r>
          </a:p>
          <a:p>
            <a:r>
              <a:rPr lang="nl-NL" dirty="0" smtClean="0"/>
              <a:t>Veel aandacht voor steeds veranderend </a:t>
            </a:r>
          </a:p>
          <a:p>
            <a:r>
              <a:rPr lang="nl-NL" dirty="0" smtClean="0"/>
              <a:t>licht en sfeer</a:t>
            </a:r>
          </a:p>
          <a:p>
            <a:r>
              <a:rPr lang="nl-NL" dirty="0" smtClean="0"/>
              <a:t>Toneelbeeld bestaat uit: houten stellages, </a:t>
            </a:r>
          </a:p>
          <a:p>
            <a:r>
              <a:rPr lang="nl-NL" dirty="0" smtClean="0"/>
              <a:t>verhogingen , </a:t>
            </a:r>
            <a:r>
              <a:rPr lang="nl-NL" dirty="0" err="1" smtClean="0"/>
              <a:t>trappenetc</a:t>
            </a:r>
            <a:endParaRPr lang="nl-NL" dirty="0" smtClean="0"/>
          </a:p>
          <a:p>
            <a:endParaRPr lang="nl-NL" dirty="0" smtClean="0"/>
          </a:p>
          <a:p>
            <a:endParaRPr lang="nl-NL" dirty="0" smtClean="0"/>
          </a:p>
          <a:p>
            <a:r>
              <a:rPr lang="nl-NL" dirty="0" smtClean="0"/>
              <a:t>Waarom wil hij dit? Hij wil geen toneelvoorstelling alsof de spelers zich bevinden in een echte wereld. Toneel gaat niet om het spelen in een realistisch decor, maar inhoudelijke teksten gebeurtenissen van en inhoud van het toneelstuk. </a:t>
            </a:r>
          </a:p>
          <a:p>
            <a:endParaRPr lang="nl-NL" dirty="0" smtClean="0"/>
          </a:p>
          <a:p>
            <a:endParaRPr lang="nl-NL" dirty="0"/>
          </a:p>
        </p:txBody>
      </p:sp>
      <p:pic>
        <p:nvPicPr>
          <p:cNvPr id="4" name="Afbeelding 3" descr="https://s-media-cache-ak0.pinimg.com/236x/81/91/4c/81914c3f7e4d796bfd31c7dfb7d07dad.jpg"/>
          <p:cNvPicPr/>
          <p:nvPr/>
        </p:nvPicPr>
        <p:blipFill>
          <a:blip r:embed="rId2">
            <a:extLst>
              <a:ext uri="{28A0092B-C50C-407E-A947-70E740481C1C}">
                <a14:useLocalDpi xmlns:a14="http://schemas.microsoft.com/office/drawing/2010/main" val="0"/>
              </a:ext>
            </a:extLst>
          </a:blip>
          <a:srcRect/>
          <a:stretch>
            <a:fillRect/>
          </a:stretch>
        </p:blipFill>
        <p:spPr bwMode="auto">
          <a:xfrm>
            <a:off x="6264628" y="470853"/>
            <a:ext cx="2628900" cy="1893570"/>
          </a:xfrm>
          <a:prstGeom prst="rect">
            <a:avLst/>
          </a:prstGeom>
          <a:noFill/>
          <a:ln>
            <a:noFill/>
          </a:ln>
          <a:extLst>
            <a:ext uri="{FAA26D3D-D897-4be2-8F04-BA451C77F1D7}">
              <ma14:placeholderFlag xmlns:ma14="http://schemas.microsoft.com/office/mac/drawingml/2011/main"/>
            </a:ext>
          </a:extLst>
        </p:spPr>
      </p:pic>
      <p:pic>
        <p:nvPicPr>
          <p:cNvPr id="5" name="Afbeelding 4" descr="https://s-media-cache-ak0.pinimg.com/236x/78/2e/c8/782ec8a78bb7deb3cb6fccb99f659baf.jpg"/>
          <p:cNvPicPr/>
          <p:nvPr/>
        </p:nvPicPr>
        <p:blipFill>
          <a:blip r:embed="rId3">
            <a:extLst>
              <a:ext uri="{28A0092B-C50C-407E-A947-70E740481C1C}">
                <a14:useLocalDpi xmlns:a14="http://schemas.microsoft.com/office/drawing/2010/main" val="0"/>
              </a:ext>
            </a:extLst>
          </a:blip>
          <a:srcRect/>
          <a:stretch>
            <a:fillRect/>
          </a:stretch>
        </p:blipFill>
        <p:spPr bwMode="auto">
          <a:xfrm>
            <a:off x="6467617" y="2572703"/>
            <a:ext cx="2219183" cy="2404193"/>
          </a:xfrm>
          <a:prstGeom prst="rect">
            <a:avLst/>
          </a:prstGeom>
          <a:noFill/>
          <a:ln>
            <a:noFill/>
          </a:ln>
          <a:extLst>
            <a:ext uri="{FAA26D3D-D897-4be2-8F04-BA451C77F1D7}">
              <ma14:placeholderFlag xmlns:ma14="http://schemas.microsoft.com/office/mac/drawingml/2011/main"/>
            </a:ext>
          </a:extLst>
        </p:spPr>
      </p:pic>
      <p:pic>
        <p:nvPicPr>
          <p:cNvPr id="6" name="Afbeelding 5" descr="ordon Craig.jpg"/>
          <p:cNvPicPr/>
          <p:nvPr/>
        </p:nvPicPr>
        <p:blipFill>
          <a:blip r:embed="rId4">
            <a:extLst>
              <a:ext uri="{28A0092B-C50C-407E-A947-70E740481C1C}">
                <a14:useLocalDpi xmlns:a14="http://schemas.microsoft.com/office/drawing/2010/main" val="0"/>
              </a:ext>
            </a:extLst>
          </a:blip>
          <a:srcRect/>
          <a:stretch>
            <a:fillRect/>
          </a:stretch>
        </p:blipFill>
        <p:spPr bwMode="auto">
          <a:xfrm>
            <a:off x="4429875" y="1048545"/>
            <a:ext cx="1605542" cy="1993711"/>
          </a:xfrm>
          <a:prstGeom prst="rect">
            <a:avLst/>
          </a:prstGeom>
          <a:noFill/>
          <a:ln>
            <a:noFill/>
          </a:ln>
        </p:spPr>
      </p:pic>
    </p:spTree>
    <p:extLst>
      <p:ext uri="{BB962C8B-B14F-4D97-AF65-F5344CB8AC3E}">
        <p14:creationId xmlns:p14="http://schemas.microsoft.com/office/powerpoint/2010/main" val="10577671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800" dirty="0" err="1" smtClean="0"/>
              <a:t>Vsevolod</a:t>
            </a:r>
            <a:r>
              <a:rPr lang="nl-NL" sz="2800" dirty="0" smtClean="0"/>
              <a:t> </a:t>
            </a:r>
            <a:r>
              <a:rPr lang="nl-NL" sz="2800" dirty="0" err="1" smtClean="0"/>
              <a:t>Meyerhold</a:t>
            </a:r>
            <a:r>
              <a:rPr lang="nl-NL" sz="2800" dirty="0" smtClean="0"/>
              <a:t>: Rusland </a:t>
            </a:r>
            <a:br>
              <a:rPr lang="nl-NL" sz="2800" dirty="0" smtClean="0"/>
            </a:br>
            <a:r>
              <a:rPr lang="nl-NL" sz="2800" dirty="0" smtClean="0"/>
              <a:t>pag. 68 en 69</a:t>
            </a:r>
            <a:endParaRPr lang="nl-NL" sz="2800" dirty="0"/>
          </a:p>
        </p:txBody>
      </p:sp>
      <p:sp>
        <p:nvSpPr>
          <p:cNvPr id="3" name="Tijdelijke aanduiding voor inhoud 2"/>
          <p:cNvSpPr>
            <a:spLocks noGrp="1"/>
          </p:cNvSpPr>
          <p:nvPr>
            <p:ph idx="1"/>
          </p:nvPr>
        </p:nvSpPr>
        <p:spPr/>
        <p:txBody>
          <a:bodyPr>
            <a:normAutofit lnSpcReduction="10000"/>
          </a:bodyPr>
          <a:lstStyle/>
          <a:p>
            <a:r>
              <a:rPr lang="nl-NL" sz="2200" dirty="0" smtClean="0"/>
              <a:t>Experimenteel toneel ( </a:t>
            </a:r>
            <a:r>
              <a:rPr lang="nl-NL" sz="2200" dirty="0" err="1"/>
              <a:t>A</a:t>
            </a:r>
            <a:r>
              <a:rPr lang="nl-NL" sz="2200" dirty="0" err="1" smtClean="0"/>
              <a:t>vant</a:t>
            </a:r>
            <a:r>
              <a:rPr lang="nl-NL" sz="2200" dirty="0" smtClean="0"/>
              <a:t> garde, nieuw theater )</a:t>
            </a:r>
          </a:p>
          <a:p>
            <a:r>
              <a:rPr lang="nl-NL" sz="2200" dirty="0" smtClean="0"/>
              <a:t>Toneelspelers bewegen ook experimenteel: </a:t>
            </a:r>
          </a:p>
          <a:p>
            <a:r>
              <a:rPr lang="nl-NL" sz="2200" dirty="0" smtClean="0"/>
              <a:t>soms robotachtige lichaamsbewegingen </a:t>
            </a:r>
          </a:p>
          <a:p>
            <a:r>
              <a:rPr lang="nl-NL" sz="2200" dirty="0" smtClean="0"/>
              <a:t>en gebaren: lijfelijke expressie </a:t>
            </a:r>
          </a:p>
          <a:p>
            <a:r>
              <a:rPr lang="nl-NL" sz="2200" dirty="0" smtClean="0"/>
              <a:t>Invloed van de commedia dell’arte: </a:t>
            </a:r>
          </a:p>
          <a:p>
            <a:r>
              <a:rPr lang="nl-NL" sz="2200" dirty="0" smtClean="0"/>
              <a:t>acrobatiek en pantomime</a:t>
            </a:r>
          </a:p>
          <a:p>
            <a:r>
              <a:rPr lang="nl-NL" sz="2200" dirty="0" smtClean="0"/>
              <a:t>Grote decorstukken op het toneel </a:t>
            </a:r>
          </a:p>
          <a:p>
            <a:r>
              <a:rPr lang="nl-NL" sz="2200" dirty="0" smtClean="0"/>
              <a:t>( tableau vivant achtig )</a:t>
            </a:r>
          </a:p>
          <a:p>
            <a:r>
              <a:rPr lang="nl-NL" sz="2200" dirty="0" smtClean="0"/>
              <a:t>Modern ogende toneelconstructies</a:t>
            </a:r>
          </a:p>
          <a:p>
            <a:r>
              <a:rPr lang="nl-NL" sz="2200" dirty="0" smtClean="0"/>
              <a:t>Toneel oogt als een soort kermis</a:t>
            </a:r>
          </a:p>
          <a:p>
            <a:r>
              <a:rPr lang="nl-NL" sz="2200" dirty="0" smtClean="0"/>
              <a:t>De inhoud van zijn stukken is een </a:t>
            </a:r>
          </a:p>
          <a:p>
            <a:r>
              <a:rPr lang="nl-NL" sz="2200" dirty="0" smtClean="0"/>
              <a:t>reflectie op de moderne samenleving.</a:t>
            </a:r>
          </a:p>
          <a:p>
            <a:endParaRPr lang="nl-NL" dirty="0"/>
          </a:p>
        </p:txBody>
      </p:sp>
      <p:pic>
        <p:nvPicPr>
          <p:cNvPr id="4" name="Afbeelding 3" descr="https://refinerialiteraria.files.wordpress.com/2012/03/meyerholdwork.jpg"/>
          <p:cNvPicPr/>
          <p:nvPr/>
        </p:nvPicPr>
        <p:blipFill>
          <a:blip r:embed="rId2">
            <a:extLst>
              <a:ext uri="{28A0092B-C50C-407E-A947-70E740481C1C}">
                <a14:useLocalDpi xmlns:a14="http://schemas.microsoft.com/office/drawing/2010/main" val="0"/>
              </a:ext>
            </a:extLst>
          </a:blip>
          <a:srcRect/>
          <a:stretch>
            <a:fillRect/>
          </a:stretch>
        </p:blipFill>
        <p:spPr bwMode="auto">
          <a:xfrm>
            <a:off x="6024630" y="2138383"/>
            <a:ext cx="2864014" cy="2395466"/>
          </a:xfrm>
          <a:prstGeom prst="rect">
            <a:avLst/>
          </a:prstGeom>
          <a:noFill/>
          <a:ln>
            <a:noFill/>
          </a:ln>
          <a:extLst>
            <a:ext uri="{FAA26D3D-D897-4be2-8F04-BA451C77F1D7}">
              <ma14:placeholderFlag xmlns:ma14="http://schemas.microsoft.com/office/mac/drawingml/2011/main"/>
            </a:ext>
          </a:extLst>
        </p:spPr>
      </p:pic>
      <p:pic>
        <p:nvPicPr>
          <p:cNvPr id="5" name="Afbeelding 4" descr="http://theredlist.com/media/database/settings/performing-art/Theatre/1920/007_1920_theredlist.jpg"/>
          <p:cNvPicPr/>
          <p:nvPr/>
        </p:nvPicPr>
        <p:blipFill>
          <a:blip r:embed="rId3">
            <a:extLst>
              <a:ext uri="{28A0092B-C50C-407E-A947-70E740481C1C}">
                <a14:useLocalDpi xmlns:a14="http://schemas.microsoft.com/office/drawing/2010/main" val="0"/>
              </a:ext>
            </a:extLst>
          </a:blip>
          <a:srcRect/>
          <a:stretch>
            <a:fillRect/>
          </a:stretch>
        </p:blipFill>
        <p:spPr bwMode="auto">
          <a:xfrm>
            <a:off x="5419215" y="4803458"/>
            <a:ext cx="3469430" cy="1842249"/>
          </a:xfrm>
          <a:prstGeom prst="rect">
            <a:avLst/>
          </a:prstGeom>
          <a:noFill/>
          <a:ln>
            <a:noFill/>
          </a:ln>
          <a:extLst>
            <a:ext uri="{FAA26D3D-D897-4be2-8F04-BA451C77F1D7}">
              <ma14:placeholderFlag xmlns:ma14="http://schemas.microsoft.com/office/mac/drawingml/2011/main"/>
            </a:ext>
          </a:extLst>
        </p:spPr>
      </p:pic>
      <p:pic>
        <p:nvPicPr>
          <p:cNvPr id="6" name="Afbeelding 5" descr="https://41.media.tumblr.com/f779aa8919b1ec896e1e28ac81a5f7fd/tumblr_noz5k0kGrX1scs8lmo1_250.jpg"/>
          <p:cNvPicPr/>
          <p:nvPr/>
        </p:nvPicPr>
        <p:blipFill>
          <a:blip r:embed="rId4">
            <a:extLst>
              <a:ext uri="{28A0092B-C50C-407E-A947-70E740481C1C}">
                <a14:useLocalDpi xmlns:a14="http://schemas.microsoft.com/office/drawing/2010/main" val="0"/>
              </a:ext>
            </a:extLst>
          </a:blip>
          <a:srcRect/>
          <a:stretch>
            <a:fillRect/>
          </a:stretch>
        </p:blipFill>
        <p:spPr bwMode="auto">
          <a:xfrm>
            <a:off x="7472802" y="197210"/>
            <a:ext cx="1415842" cy="1900649"/>
          </a:xfrm>
          <a:prstGeom prst="rect">
            <a:avLst/>
          </a:prstGeom>
          <a:noFill/>
          <a:ln>
            <a:noFill/>
          </a:ln>
        </p:spPr>
      </p:pic>
    </p:spTree>
    <p:extLst>
      <p:ext uri="{BB962C8B-B14F-4D97-AF65-F5344CB8AC3E}">
        <p14:creationId xmlns:p14="http://schemas.microsoft.com/office/powerpoint/2010/main" val="30154671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2800" dirty="0" smtClean="0"/>
              <a:t>Tekstschrijver:  </a:t>
            </a:r>
            <a:r>
              <a:rPr lang="nl-NL" sz="2800" dirty="0" err="1" smtClean="0"/>
              <a:t>Piscator</a:t>
            </a:r>
            <a:r>
              <a:rPr lang="nl-NL" sz="2800" dirty="0" smtClean="0"/>
              <a:t>: 1920- 1930 ( </a:t>
            </a:r>
            <a:r>
              <a:rPr lang="nl-NL" sz="2800" dirty="0"/>
              <a:t>B</a:t>
            </a:r>
            <a:r>
              <a:rPr lang="nl-NL" sz="2800" dirty="0" smtClean="0"/>
              <a:t>erlijn )</a:t>
            </a:r>
            <a:endParaRPr lang="nl-NL" sz="2800" dirty="0"/>
          </a:p>
        </p:txBody>
      </p:sp>
      <p:sp>
        <p:nvSpPr>
          <p:cNvPr id="3" name="Tijdelijke aanduiding voor inhoud 2"/>
          <p:cNvSpPr>
            <a:spLocks noGrp="1"/>
          </p:cNvSpPr>
          <p:nvPr>
            <p:ph idx="1"/>
          </p:nvPr>
        </p:nvSpPr>
        <p:spPr>
          <a:xfrm>
            <a:off x="432301" y="1600200"/>
            <a:ext cx="8229600" cy="5257800"/>
          </a:xfrm>
        </p:spPr>
        <p:txBody>
          <a:bodyPr>
            <a:normAutofit lnSpcReduction="10000"/>
          </a:bodyPr>
          <a:lstStyle/>
          <a:p>
            <a:r>
              <a:rPr lang="nl-NL" sz="2000" dirty="0" smtClean="0"/>
              <a:t>Inhoud van zijn toneelstukken is oorlog en revolutie: hij gebruikt feitelijke gebeurtenissen uit de eigen tijd die kunnen leiden tot protest en opstand</a:t>
            </a:r>
          </a:p>
          <a:p>
            <a:r>
              <a:rPr lang="nl-NL" sz="2000" dirty="0" smtClean="0"/>
              <a:t>Ook gebruikte hij historische gebeurtenissen, die hij in zijn eigen tijdplaatste.</a:t>
            </a:r>
          </a:p>
          <a:p>
            <a:r>
              <a:rPr lang="nl-NL" sz="2000" dirty="0" smtClean="0"/>
              <a:t>Maatschappijkritisch, revolutionair, experimenteel</a:t>
            </a:r>
          </a:p>
          <a:p>
            <a:r>
              <a:rPr lang="nl-NL" sz="2000" dirty="0" smtClean="0"/>
              <a:t>Simultaan toneel: op het decor zijn meerdere scenes tegelijkertijd te zien</a:t>
            </a:r>
          </a:p>
          <a:p>
            <a:r>
              <a:rPr lang="nl-NL" sz="2000" dirty="0" smtClean="0"/>
              <a:t>Hij laat de nieuwe tijd zien: filmprojecties, nieuwe technieken en machines</a:t>
            </a:r>
          </a:p>
          <a:p>
            <a:endParaRPr lang="nl-NL" dirty="0" smtClean="0"/>
          </a:p>
          <a:p>
            <a:endParaRPr lang="nl-NL" dirty="0"/>
          </a:p>
          <a:p>
            <a:endParaRPr lang="nl-NL" dirty="0" smtClean="0"/>
          </a:p>
          <a:p>
            <a:endParaRPr lang="nl-NL" dirty="0" smtClean="0"/>
          </a:p>
          <a:p>
            <a:r>
              <a:rPr lang="nl-NL" sz="2200" i="1" dirty="0" err="1" smtClean="0"/>
              <a:t>Bertold</a:t>
            </a:r>
            <a:r>
              <a:rPr lang="nl-NL" sz="2200" i="1" dirty="0" smtClean="0"/>
              <a:t> Brecht is door hem </a:t>
            </a:r>
            <a:r>
              <a:rPr lang="nl-NL" sz="2200" i="1" dirty="0" err="1" smtClean="0"/>
              <a:t>geinspireerd</a:t>
            </a:r>
            <a:r>
              <a:rPr lang="nl-NL" i="1" dirty="0" smtClean="0"/>
              <a:t>.</a:t>
            </a:r>
            <a:endParaRPr lang="nl-NL" i="1" dirty="0"/>
          </a:p>
        </p:txBody>
      </p:sp>
      <p:pic>
        <p:nvPicPr>
          <p:cNvPr id="4" name="Afbeelding 3" descr="http://lh5.ggpht.com/_g2y4qA7P6JA/TE83T3fyH8I/AAAAAAAAA_w/QyWETGf2MEo/s1600/847c4ee13b45.jpg"/>
          <p:cNvPicPr/>
          <p:nvPr/>
        </p:nvPicPr>
        <p:blipFill>
          <a:blip r:embed="rId2">
            <a:extLst>
              <a:ext uri="{28A0092B-C50C-407E-A947-70E740481C1C}">
                <a14:useLocalDpi xmlns:a14="http://schemas.microsoft.com/office/drawing/2010/main" val="0"/>
              </a:ext>
            </a:extLst>
          </a:blip>
          <a:srcRect/>
          <a:stretch>
            <a:fillRect/>
          </a:stretch>
        </p:blipFill>
        <p:spPr bwMode="auto">
          <a:xfrm>
            <a:off x="4713624" y="3901871"/>
            <a:ext cx="3260151" cy="2153106"/>
          </a:xfrm>
          <a:prstGeom prst="rect">
            <a:avLst/>
          </a:prstGeom>
          <a:noFill/>
          <a:ln>
            <a:noFill/>
          </a:ln>
          <a:extLst>
            <a:ext uri="{FAA26D3D-D897-4be2-8F04-BA451C77F1D7}">
              <ma14:placeholderFlag xmlns:ma14="http://schemas.microsoft.com/office/mac/drawingml/2011/main"/>
            </a:ext>
          </a:extLst>
        </p:spPr>
      </p:pic>
      <p:pic>
        <p:nvPicPr>
          <p:cNvPr id="5" name="Afbeelding 4" descr="https://encrypted-tbn2.gstatic.com/images?q=tbn:ANd9GcSDkTiejvbxwN-ULyx4h11TUamaAzrcmbqCsknQ1AfFoczRz3rJ"/>
          <p:cNvPicPr/>
          <p:nvPr/>
        </p:nvPicPr>
        <p:blipFill>
          <a:blip r:embed="rId3">
            <a:extLst>
              <a:ext uri="{28A0092B-C50C-407E-A947-70E740481C1C}">
                <a14:useLocalDpi xmlns:a14="http://schemas.microsoft.com/office/drawing/2010/main" val="0"/>
              </a:ext>
            </a:extLst>
          </a:blip>
          <a:srcRect/>
          <a:stretch>
            <a:fillRect/>
          </a:stretch>
        </p:blipFill>
        <p:spPr bwMode="auto">
          <a:xfrm>
            <a:off x="1494920" y="3901871"/>
            <a:ext cx="2905421" cy="2153106"/>
          </a:xfrm>
          <a:prstGeom prst="rect">
            <a:avLst/>
          </a:prstGeom>
          <a:noFill/>
          <a:ln>
            <a:noFill/>
          </a:ln>
          <a:extLst>
            <a:ext uri="{FAA26D3D-D897-4be2-8F04-BA451C77F1D7}">
              <ma14:placeholderFlag xmlns:ma14="http://schemas.microsoft.com/office/mac/drawingml/2011/main"/>
            </a:ext>
          </a:extLst>
        </p:spPr>
      </p:pic>
      <p:pic>
        <p:nvPicPr>
          <p:cNvPr id="6" name="Afbeelding 5" descr="http://media.bloomsbury.com/rep/bj/9780413411501.jpg"/>
          <p:cNvPicPr/>
          <p:nvPr/>
        </p:nvPicPr>
        <p:blipFill>
          <a:blip r:embed="rId4">
            <a:extLst>
              <a:ext uri="{28A0092B-C50C-407E-A947-70E740481C1C}">
                <a14:useLocalDpi xmlns:a14="http://schemas.microsoft.com/office/drawing/2010/main" val="0"/>
              </a:ext>
            </a:extLst>
          </a:blip>
          <a:srcRect/>
          <a:stretch>
            <a:fillRect/>
          </a:stretch>
        </p:blipFill>
        <p:spPr bwMode="auto">
          <a:xfrm>
            <a:off x="7571772" y="170091"/>
            <a:ext cx="1090129" cy="1430109"/>
          </a:xfrm>
          <a:prstGeom prst="rect">
            <a:avLst/>
          </a:prstGeom>
          <a:noFill/>
          <a:ln>
            <a:noFill/>
          </a:ln>
        </p:spPr>
      </p:pic>
    </p:spTree>
    <p:extLst>
      <p:ext uri="{BB962C8B-B14F-4D97-AF65-F5344CB8AC3E}">
        <p14:creationId xmlns:p14="http://schemas.microsoft.com/office/powerpoint/2010/main" val="35811965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t>Bertold</a:t>
            </a:r>
            <a:r>
              <a:rPr lang="nl-NL" dirty="0" smtClean="0"/>
              <a:t> Brecht: Episch theater: pag. </a:t>
            </a:r>
            <a:r>
              <a:rPr lang="nl-NL" smtClean="0"/>
              <a:t>69</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smtClean="0"/>
              <a:t>De tekst is de basis voor het toneel</a:t>
            </a:r>
          </a:p>
          <a:p>
            <a:r>
              <a:rPr lang="nl-NL" dirty="0" smtClean="0"/>
              <a:t>Op het toneel geen enkele illusie van de werkelijkheid . </a:t>
            </a:r>
          </a:p>
          <a:p>
            <a:r>
              <a:rPr lang="nl-NL" dirty="0" smtClean="0"/>
              <a:t>Episch theater dwingt de toeschouwer tot het innemen van een standpunt</a:t>
            </a:r>
          </a:p>
          <a:p>
            <a:r>
              <a:rPr lang="nl-NL" b="1" dirty="0" smtClean="0"/>
              <a:t>Leerstuk</a:t>
            </a:r>
            <a:r>
              <a:rPr lang="nl-NL" dirty="0" smtClean="0"/>
              <a:t> ten  diensten van het socialisme: het publiek moet kiezen. </a:t>
            </a:r>
          </a:p>
          <a:p>
            <a:r>
              <a:rPr lang="nl-NL" dirty="0" smtClean="0"/>
              <a:t>Directe confrontatie met de wereld ( geen emotionele ontwikkelingen zoals bij </a:t>
            </a:r>
            <a:r>
              <a:rPr lang="nl-NL" dirty="0" err="1" smtClean="0"/>
              <a:t>Stanislavsky</a:t>
            </a:r>
            <a:r>
              <a:rPr lang="nl-NL" dirty="0" smtClean="0"/>
              <a:t> )</a:t>
            </a:r>
          </a:p>
          <a:p>
            <a:r>
              <a:rPr lang="nl-NL" dirty="0" smtClean="0"/>
              <a:t>Propaganda voor socialisme en communisme ( reactie op Hitler en de Duitse </a:t>
            </a:r>
            <a:r>
              <a:rPr lang="nl-NL" dirty="0" err="1" smtClean="0"/>
              <a:t>samenleveing</a:t>
            </a:r>
            <a:r>
              <a:rPr lang="nl-NL" dirty="0" smtClean="0"/>
              <a:t> rond 1930 )</a:t>
            </a:r>
          </a:p>
          <a:p>
            <a:r>
              <a:rPr lang="nl-NL" dirty="0" smtClean="0"/>
              <a:t>Vervreemdingseffecten ( verteller, verhaallijn doorbreken, tekst en zang onverwacht afwisselen )</a:t>
            </a:r>
            <a:endParaRPr lang="nl-NL" dirty="0"/>
          </a:p>
        </p:txBody>
      </p:sp>
    </p:spTree>
    <p:extLst>
      <p:ext uri="{BB962C8B-B14F-4D97-AF65-F5344CB8AC3E}">
        <p14:creationId xmlns:p14="http://schemas.microsoft.com/office/powerpoint/2010/main" val="28818941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dirty="0" smtClean="0"/>
              <a:t>Afbeeldingen toneelspelers </a:t>
            </a:r>
            <a:r>
              <a:rPr lang="nl-NL" sz="2800" dirty="0" err="1" smtClean="0"/>
              <a:t>Bertold</a:t>
            </a:r>
            <a:r>
              <a:rPr lang="nl-NL" sz="2800" dirty="0" smtClean="0"/>
              <a:t> Brecht</a:t>
            </a:r>
            <a:endParaRPr lang="nl-NL" sz="2800" dirty="0"/>
          </a:p>
        </p:txBody>
      </p:sp>
      <p:pic>
        <p:nvPicPr>
          <p:cNvPr id="4" name="Tijdelijke aanduiding voor inhoud 3" descr="http://static.digischool.nl/ckv1/toneel/brecht/kzi12.jpg"/>
          <p:cNvPicPr>
            <a:picLocks noGrp="1"/>
          </p:cNvPicPr>
          <p:nvPr>
            <p:ph idx="1"/>
          </p:nvPr>
        </p:nvPicPr>
        <p:blipFill>
          <a:blip r:embed="rId2">
            <a:extLst>
              <a:ext uri="{28A0092B-C50C-407E-A947-70E740481C1C}">
                <a14:useLocalDpi xmlns:a14="http://schemas.microsoft.com/office/drawing/2010/main" val="0"/>
              </a:ext>
            </a:extLst>
          </a:blip>
          <a:srcRect l="-15914" r="-15914"/>
          <a:stretch>
            <a:fillRect/>
          </a:stretch>
        </p:blipFill>
        <p:spPr bwMode="auto">
          <a:xfrm>
            <a:off x="575884" y="1169347"/>
            <a:ext cx="4784266" cy="2478408"/>
          </a:xfrm>
          <a:prstGeom prst="rect">
            <a:avLst/>
          </a:prstGeom>
          <a:noFill/>
          <a:ln>
            <a:noFill/>
          </a:ln>
        </p:spPr>
      </p:pic>
      <p:pic>
        <p:nvPicPr>
          <p:cNvPr id="5" name="Afbeelding 4"/>
          <p:cNvPicPr>
            <a:picLocks noChangeAspect="1"/>
          </p:cNvPicPr>
          <p:nvPr/>
        </p:nvPicPr>
        <p:blipFill>
          <a:blip r:embed="rId3"/>
          <a:stretch>
            <a:fillRect/>
          </a:stretch>
        </p:blipFill>
        <p:spPr>
          <a:xfrm>
            <a:off x="5212487" y="1236674"/>
            <a:ext cx="3681041" cy="2411081"/>
          </a:xfrm>
          <a:prstGeom prst="rect">
            <a:avLst/>
          </a:prstGeom>
        </p:spPr>
      </p:pic>
      <p:sp>
        <p:nvSpPr>
          <p:cNvPr id="6" name="Tekstvak 5"/>
          <p:cNvSpPr txBox="1"/>
          <p:nvPr/>
        </p:nvSpPr>
        <p:spPr>
          <a:xfrm>
            <a:off x="1107468" y="3957887"/>
            <a:ext cx="3617731" cy="369332"/>
          </a:xfrm>
          <a:prstGeom prst="rect">
            <a:avLst/>
          </a:prstGeom>
          <a:noFill/>
        </p:spPr>
        <p:txBody>
          <a:bodyPr wrap="square" rtlCol="0">
            <a:spAutoFit/>
          </a:bodyPr>
          <a:lstStyle/>
          <a:p>
            <a:r>
              <a:rPr lang="nl-NL" dirty="0" err="1" smtClean="0"/>
              <a:t>Dreigroschenoper</a:t>
            </a:r>
            <a:r>
              <a:rPr lang="nl-NL" dirty="0" smtClean="0"/>
              <a:t> </a:t>
            </a:r>
            <a:r>
              <a:rPr lang="nl-NL" dirty="0" smtClean="0">
                <a:latin typeface="Wingdings"/>
                <a:ea typeface="Wingdings"/>
                <a:cs typeface="Wingdings"/>
                <a:sym typeface="Wingdings"/>
              </a:rPr>
              <a:t></a:t>
            </a:r>
            <a:endParaRPr lang="nl-NL" dirty="0"/>
          </a:p>
        </p:txBody>
      </p:sp>
      <p:sp>
        <p:nvSpPr>
          <p:cNvPr id="7" name="Tekstvak 6"/>
          <p:cNvSpPr txBox="1"/>
          <p:nvPr/>
        </p:nvSpPr>
        <p:spPr>
          <a:xfrm>
            <a:off x="265792" y="5656235"/>
            <a:ext cx="6541449" cy="646331"/>
          </a:xfrm>
          <a:prstGeom prst="rect">
            <a:avLst/>
          </a:prstGeom>
          <a:noFill/>
        </p:spPr>
        <p:txBody>
          <a:bodyPr wrap="square" rtlCol="0">
            <a:spAutoFit/>
          </a:bodyPr>
          <a:lstStyle/>
          <a:p>
            <a:r>
              <a:rPr lang="nl-NL" dirty="0">
                <a:hlinkClick r:id="rId4"/>
              </a:rPr>
              <a:t>http://static.digischool.nl/ckv1/toneel/epischtheater1.</a:t>
            </a:r>
            <a:r>
              <a:rPr lang="nl-NL" dirty="0" smtClean="0">
                <a:hlinkClick r:id="rId4"/>
              </a:rPr>
              <a:t>htm</a:t>
            </a:r>
            <a:endParaRPr lang="nl-NL" dirty="0" smtClean="0"/>
          </a:p>
          <a:p>
            <a:endParaRPr lang="nl-NL" dirty="0"/>
          </a:p>
        </p:txBody>
      </p:sp>
      <p:pic>
        <p:nvPicPr>
          <p:cNvPr id="8" name="Afbeelding 7"/>
          <p:cNvPicPr>
            <a:picLocks noChangeAspect="1"/>
          </p:cNvPicPr>
          <p:nvPr/>
        </p:nvPicPr>
        <p:blipFill>
          <a:blip r:embed="rId5"/>
          <a:stretch>
            <a:fillRect/>
          </a:stretch>
        </p:blipFill>
        <p:spPr>
          <a:xfrm>
            <a:off x="5934428" y="3841588"/>
            <a:ext cx="2959100" cy="2743200"/>
          </a:xfrm>
          <a:prstGeom prst="rect">
            <a:avLst/>
          </a:prstGeom>
        </p:spPr>
      </p:pic>
      <p:sp>
        <p:nvSpPr>
          <p:cNvPr id="9" name="Tekstvak 8"/>
          <p:cNvSpPr txBox="1"/>
          <p:nvPr/>
        </p:nvSpPr>
        <p:spPr>
          <a:xfrm>
            <a:off x="3780160" y="5109810"/>
            <a:ext cx="2008210" cy="369332"/>
          </a:xfrm>
          <a:prstGeom prst="rect">
            <a:avLst/>
          </a:prstGeom>
          <a:noFill/>
        </p:spPr>
        <p:txBody>
          <a:bodyPr wrap="square" rtlCol="0">
            <a:spAutoFit/>
          </a:bodyPr>
          <a:lstStyle/>
          <a:p>
            <a:r>
              <a:rPr lang="nl-NL" dirty="0" err="1" smtClean="0"/>
              <a:t>Mutter</a:t>
            </a:r>
            <a:r>
              <a:rPr lang="nl-NL" dirty="0" smtClean="0"/>
              <a:t> Courage</a:t>
            </a:r>
            <a:r>
              <a:rPr lang="nl-NL" dirty="0" smtClean="0">
                <a:latin typeface="Wingdings"/>
                <a:ea typeface="Wingdings"/>
                <a:cs typeface="Wingdings"/>
                <a:sym typeface="Wingdings"/>
              </a:rPr>
              <a:t></a:t>
            </a:r>
            <a:r>
              <a:rPr lang="nl-NL" dirty="0" smtClean="0"/>
              <a:t> </a:t>
            </a:r>
            <a:endParaRPr lang="nl-NL" dirty="0"/>
          </a:p>
        </p:txBody>
      </p:sp>
    </p:spTree>
    <p:extLst>
      <p:ext uri="{BB962C8B-B14F-4D97-AF65-F5344CB8AC3E}">
        <p14:creationId xmlns:p14="http://schemas.microsoft.com/office/powerpoint/2010/main" val="18971362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585</TotalTime>
  <Words>826</Words>
  <Application>Microsoft Macintosh PowerPoint</Application>
  <PresentationFormat>Diavoorstelling (4:3)</PresentationFormat>
  <Paragraphs>125</Paragraphs>
  <Slides>16</Slides>
  <Notes>0</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Office-thema</vt:lpstr>
      <vt:lpstr>Cultuur van het moderne vergelijken met Cultuur van de massa</vt:lpstr>
      <vt:lpstr>Cultuur van het moderne: 1900-1950 </vt:lpstr>
      <vt:lpstr>Naturalistisch theater: begin 1900</vt:lpstr>
      <vt:lpstr>Stanislavsky: pag. 68</vt:lpstr>
      <vt:lpstr>Acteur, toneelontwerper: Gordon Graig Engeland : 1872- 1966 </vt:lpstr>
      <vt:lpstr>Vsevolod Meyerhold: Rusland  pag. 68 en 69</vt:lpstr>
      <vt:lpstr>Tekstschrijver:  Piscator: 1920- 1930 ( Berlijn )</vt:lpstr>
      <vt:lpstr>Bertold Brecht: Episch theater: pag. 69</vt:lpstr>
      <vt:lpstr>Afbeeldingen toneelspelers Bertold Brecht</vt:lpstr>
      <vt:lpstr>Kenmerken massacultuur</vt:lpstr>
      <vt:lpstr>Theater in de Cultuur van de Massa</vt:lpstr>
      <vt:lpstr>PowerPoint-presentatie</vt:lpstr>
      <vt:lpstr>Interieurontwerp voor de Brakke Grond, Amsterdam , 1962</vt:lpstr>
      <vt:lpstr>Het werktheater</vt:lpstr>
      <vt:lpstr>Absurdistisch theater</vt:lpstr>
      <vt:lpstr>Actueel Nederlands Theater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is kenmerkend voor de massacultuur in theater en film</dc:title>
  <dc:creator>Gebruiker</dc:creator>
  <cp:lastModifiedBy>Gebruiker</cp:lastModifiedBy>
  <cp:revision>32</cp:revision>
  <dcterms:created xsi:type="dcterms:W3CDTF">2014-11-02T15:08:07Z</dcterms:created>
  <dcterms:modified xsi:type="dcterms:W3CDTF">2016-01-21T11:45:29Z</dcterms:modified>
</cp:coreProperties>
</file>